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837" r:id="rId2"/>
    <p:sldId id="2891" r:id="rId3"/>
    <p:sldId id="2892" r:id="rId4"/>
    <p:sldId id="2893" r:id="rId5"/>
    <p:sldId id="2894" r:id="rId6"/>
    <p:sldId id="2895" r:id="rId7"/>
    <p:sldId id="2896" r:id="rId8"/>
    <p:sldId id="2897" r:id="rId9"/>
    <p:sldId id="2898" r:id="rId10"/>
    <p:sldId id="2899" r:id="rId11"/>
    <p:sldId id="2900" r:id="rId12"/>
    <p:sldId id="2901" r:id="rId13"/>
    <p:sldId id="2902" r:id="rId14"/>
    <p:sldId id="2903" r:id="rId15"/>
    <p:sldId id="2904" r:id="rId16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ieri, Martin PD Dr.med." initials="OMPD" lastIdx="4" clrIdx="0">
    <p:extLst>
      <p:ext uri="{19B8F6BF-5375-455C-9EA6-DF929625EA0E}">
        <p15:presenceInfo xmlns:p15="http://schemas.microsoft.com/office/powerpoint/2012/main" userId="S-1-5-21-220523388-602609370-1801674531-454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BEC5"/>
    <a:srgbClr val="FFFFFF"/>
    <a:srgbClr val="E6E6E6"/>
    <a:srgbClr val="CCC0CC"/>
    <a:srgbClr val="7B898A"/>
    <a:srgbClr val="B1B5D8"/>
    <a:srgbClr val="A69DAC"/>
    <a:srgbClr val="A49791"/>
    <a:srgbClr val="073D61"/>
    <a:srgbClr val="005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5" autoAdjust="0"/>
    <p:restoredTop sz="94662" autoAdjust="0"/>
  </p:normalViewPr>
  <p:slideViewPr>
    <p:cSldViewPr snapToGrid="0" snapToObjects="1">
      <p:cViewPr varScale="1">
        <p:scale>
          <a:sx n="63" d="100"/>
          <a:sy n="63" d="100"/>
        </p:scale>
        <p:origin x="544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7" d="100"/>
        <a:sy n="117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85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63D73-947C-374D-AB6E-A4476F6F1765}" type="datetimeFigureOut">
              <a:rPr lang="fr-FR" smtClean="0"/>
              <a:t>22/01/2024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3FCB2-552F-E040-9145-8950296B9131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655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1.png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50508DCC-42BD-7366-6EAB-AD10873386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AFAE16C4-1DDE-2515-B915-864D24659A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Delete</a:t>
            </a:r>
            <a:r>
              <a:rPr lang="en-US" altLang="en-US" baseline="0" dirty="0"/>
              <a:t> A</a:t>
            </a:r>
            <a:endParaRPr lang="he-IL" altLang="en-U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92E6FE3B-0731-7620-200F-EEF93311DC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96913" indent="-2667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71563" indent="-2143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00188" indent="-2143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28813" indent="-2143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386013" indent="-214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43213" indent="-214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0413" indent="-214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57613" indent="-214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64DFC0-B77B-4CD5-AB57-5CA66836696B}" type="slidenum">
              <a:rPr kumimoji="0" lang="de-DE" altLang="de-DE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altLang="de-DE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3FCB2-552F-E040-9145-8950296B913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838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3FCB2-552F-E040-9145-8950296B913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261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3FCB2-552F-E040-9145-8950296B913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695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3FCB2-552F-E040-9145-8950296B913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40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No</a:t>
            </a:r>
            <a:r>
              <a:rPr lang="de-DE" baseline="0" dirty="0"/>
              <a:t> ,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early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3FCB2-552F-E040-9145-8950296B913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799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Jaundice</a:t>
            </a:r>
            <a:r>
              <a:rPr lang="de-DE" baseline="0" dirty="0"/>
              <a:t> („</a:t>
            </a:r>
            <a:r>
              <a:rPr lang="de-DE" baseline="0" dirty="0" err="1"/>
              <a:t>yellow</a:t>
            </a:r>
            <a:r>
              <a:rPr lang="de-DE" baseline="0" dirty="0"/>
              <a:t> </a:t>
            </a:r>
            <a:r>
              <a:rPr lang="de-DE" baseline="0" dirty="0" err="1"/>
              <a:t>eyes</a:t>
            </a:r>
            <a:r>
              <a:rPr lang="de-DE" baseline="0" dirty="0"/>
              <a:t>“)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3FCB2-552F-E040-9145-8950296B913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844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3FCB2-552F-E040-9145-8950296B913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626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3FCB2-552F-E040-9145-8950296B913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247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83572" y="4435764"/>
            <a:ext cx="5486400" cy="4114800"/>
          </a:xfrm>
        </p:spPr>
        <p:txBody>
          <a:bodyPr/>
          <a:lstStyle/>
          <a:p>
            <a:r>
              <a:rPr lang="de-DE" dirty="0"/>
              <a:t>PT </a:t>
            </a:r>
            <a:r>
              <a:rPr lang="de-DE" dirty="0" err="1"/>
              <a:t>is</a:t>
            </a:r>
            <a:r>
              <a:rPr lang="de-DE" dirty="0"/>
              <a:t> in sec</a:t>
            </a:r>
          </a:p>
          <a:p>
            <a:endParaRPr lang="de-DE" dirty="0"/>
          </a:p>
          <a:p>
            <a:endParaRPr lang="de-DE" dirty="0"/>
          </a:p>
          <a:p>
            <a:pPr lvl="0"/>
            <a:r>
              <a:rPr lang="nl-NL" dirty="0"/>
              <a:t>PT (=Protrombin-Zeit = selbe wie Quick!), aber gemessen in sec: Normalwerte Säuglinge &lt;14 sec; danach 11-13 sec; entspricht einem Quick von 70-130%</a:t>
            </a:r>
            <a:endParaRPr lang="en-GB" dirty="0"/>
          </a:p>
          <a:p>
            <a:r>
              <a:rPr lang="nl-NL" dirty="0"/>
              <a:t> </a:t>
            </a:r>
            <a:endParaRPr lang="en-GB" dirty="0"/>
          </a:p>
          <a:p>
            <a:pPr lvl="0"/>
            <a:r>
              <a:rPr lang="nl-NL" dirty="0"/>
              <a:t>INR (=International Normalized Ratio) = 1; entspricht der Norm. INR von 2 bedeutet dass das Blut doppelt so lange braucht um zu gerinnen (Mass der PT)</a:t>
            </a:r>
            <a:endParaRPr lang="en-GB" dirty="0"/>
          </a:p>
          <a:p>
            <a:r>
              <a:rPr lang="nl-NL" dirty="0"/>
              <a:t> </a:t>
            </a:r>
            <a:endParaRPr lang="en-GB" dirty="0"/>
          </a:p>
          <a:p>
            <a:r>
              <a:rPr lang="en-US" dirty="0"/>
              <a:t>APTT (=activated partial-thromboplastin time), </a:t>
            </a:r>
            <a:r>
              <a:rPr lang="en-US" dirty="0" err="1"/>
              <a:t>gemessen</a:t>
            </a:r>
            <a:r>
              <a:rPr lang="en-US" dirty="0"/>
              <a:t> in sec: </a:t>
            </a:r>
            <a:r>
              <a:rPr lang="en-US" dirty="0" err="1"/>
              <a:t>Normalwerte</a:t>
            </a:r>
            <a:r>
              <a:rPr lang="en-US" dirty="0"/>
              <a:t> 22-35sec</a:t>
            </a:r>
            <a:endParaRPr lang="de-DE" dirty="0"/>
          </a:p>
          <a:p>
            <a:endParaRPr lang="de-DE" dirty="0"/>
          </a:p>
          <a:p>
            <a:r>
              <a:rPr lang="de-DE" dirty="0"/>
              <a:t>Keine INR</a:t>
            </a:r>
          </a:p>
          <a:p>
            <a:endParaRPr lang="de-DE" dirty="0"/>
          </a:p>
          <a:p>
            <a:r>
              <a:rPr lang="de-DE" dirty="0"/>
              <a:t>In %, in German Quick, (</a:t>
            </a:r>
            <a:r>
              <a:rPr lang="de-DE" dirty="0" err="1"/>
              <a:t>Thromboplastin</a:t>
            </a:r>
            <a:r>
              <a:rPr lang="de-DE" dirty="0"/>
              <a:t>-time) </a:t>
            </a:r>
          </a:p>
          <a:p>
            <a:r>
              <a:rPr lang="de-DE" dirty="0"/>
              <a:t>After 6 </a:t>
            </a:r>
            <a:r>
              <a:rPr lang="de-DE" dirty="0" err="1"/>
              <a:t>hours</a:t>
            </a:r>
            <a:r>
              <a:rPr lang="de-DE" dirty="0"/>
              <a:t> 80%? </a:t>
            </a:r>
          </a:p>
          <a:p>
            <a:r>
              <a:rPr lang="de-DE" dirty="0" err="1"/>
              <a:t>Vit</a:t>
            </a:r>
            <a:r>
              <a:rPr lang="de-DE" dirty="0"/>
              <a:t> K</a:t>
            </a:r>
            <a:r>
              <a:rPr lang="de-DE" baseline="0" dirty="0"/>
              <a:t> at </a:t>
            </a:r>
            <a:r>
              <a:rPr lang="de-DE" baseline="0" dirty="0" err="1"/>
              <a:t>birth</a:t>
            </a:r>
            <a:r>
              <a:rPr lang="de-DE" baseline="0" dirty="0"/>
              <a:t>; </a:t>
            </a:r>
            <a:r>
              <a:rPr lang="de-DE" baseline="0" dirty="0" err="1"/>
              <a:t>important</a:t>
            </a:r>
            <a:endParaRPr lang="de-DE" baseline="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3FCB2-552F-E040-9145-8950296B9131}" type="slidenum">
              <a:rPr lang="fr-FR" smtClean="0"/>
              <a:t>6</a:t>
            </a:fld>
            <a:endParaRPr lang="fr-FR"/>
          </a:p>
        </p:txBody>
      </p:sp>
      <p:grpSp>
        <p:nvGrpSpPr>
          <p:cNvPr id="5" name="Gruppieren 4"/>
          <p:cNvGrpSpPr/>
          <p:nvPr/>
        </p:nvGrpSpPr>
        <p:grpSpPr>
          <a:xfrm>
            <a:off x="275573" y="7713477"/>
            <a:ext cx="6993445" cy="904411"/>
            <a:chOff x="3415554" y="4740514"/>
            <a:chExt cx="7698440" cy="904411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5555" y="5201531"/>
              <a:ext cx="7698439" cy="443394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5554" y="4740514"/>
              <a:ext cx="7698439" cy="461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3398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mg/dl</a:t>
            </a:r>
            <a:r>
              <a:rPr lang="de-DE" baseline="0" dirty="0"/>
              <a:t> not mg/l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3FCB2-552F-E040-9145-8950296B913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223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3FCB2-552F-E040-9145-8950296B913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388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3FCB2-552F-E040-9145-8950296B913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081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7">
            <a:extLst>
              <a:ext uri="{FF2B5EF4-FFF2-40B4-BE49-F238E27FC236}">
                <a16:creationId xmlns:a16="http://schemas.microsoft.com/office/drawing/2014/main" id="{40D71654-9E40-83FF-C88D-11BBF77BF3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00000" y="2400000"/>
            <a:ext cx="6480000" cy="1200000"/>
          </a:xfrm>
        </p:spPr>
        <p:txBody>
          <a:bodyPr anchor="b"/>
          <a:lstStyle>
            <a:lvl1pPr algn="l">
              <a:defRPr sz="3000">
                <a:solidFill>
                  <a:srgbClr val="0F3B61"/>
                </a:solidFill>
                <a:latin typeface="Corbel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00000" y="3600000"/>
            <a:ext cx="6480000" cy="12000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5AC2C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13021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344902-D5FC-4C96-4F98-25317498A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E9C3A2-9729-33A7-C461-1430AB082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ABBC40-3924-7EA4-6D8A-632E9562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D3791-8E26-45C5-A9EC-3AC634BD221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9938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20000" y="1920000"/>
            <a:ext cx="2592000" cy="3840000"/>
          </a:xfrm>
        </p:spPr>
        <p:txBody>
          <a:bodyPr vert="eaVert"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80000" y="480000"/>
            <a:ext cx="8400000" cy="5280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5C198B-7285-33AA-52EC-D406E205A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2EFC6F-AE3B-5E8C-6DED-CC79F5E6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E4EFCE-A8B7-64A7-A800-844BCFFD2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D86D3-4D89-429B-8B42-9B8196CD8D7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6307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0907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0000" y="4320000"/>
            <a:ext cx="10512000" cy="14400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00000" y="2880000"/>
            <a:ext cx="10512000" cy="14400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9B013D-C8A7-8F2D-E587-1B5C462EF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86B92D-C891-42B3-1D03-22E625F5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9C1F99-FCC5-F2A1-5E98-9DF6E750C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64F9A-3280-4C24-BC6F-21F5C222915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26939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80000" y="1920000"/>
            <a:ext cx="5520000" cy="384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8" name="Inhaltsplatzhalter 2"/>
          <p:cNvSpPr>
            <a:spLocks noGrp="1"/>
          </p:cNvSpPr>
          <p:nvPr>
            <p:ph sz="half" idx="13"/>
          </p:nvPr>
        </p:nvSpPr>
        <p:spPr>
          <a:xfrm>
            <a:off x="6240000" y="1920000"/>
            <a:ext cx="5520000" cy="384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429556-A1CE-A17E-421C-255307F27F8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08BAE3-2B5D-BE8D-38C2-1DB2E5DD1E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0CF32C-15B7-1012-AE18-98E9C7A01D2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0FAA2-5DA3-4E7E-9726-7921630ABCB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12525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80000" y="1920000"/>
            <a:ext cx="5520000" cy="48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000" y="2400000"/>
            <a:ext cx="5520000" cy="33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0" name="Textplatzhalter 2"/>
          <p:cNvSpPr>
            <a:spLocks noGrp="1"/>
          </p:cNvSpPr>
          <p:nvPr>
            <p:ph type="body" idx="13"/>
          </p:nvPr>
        </p:nvSpPr>
        <p:spPr>
          <a:xfrm>
            <a:off x="6240000" y="1920000"/>
            <a:ext cx="5520000" cy="48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4"/>
          </p:nvPr>
        </p:nvSpPr>
        <p:spPr>
          <a:xfrm>
            <a:off x="6240000" y="2400000"/>
            <a:ext cx="5520000" cy="33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AA97EA23-4E44-68B4-70F6-B953E3C097C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A694B97-A31E-8A2C-B4A7-23BBEE8A5CB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159F2C21-276A-6143-009D-AEF7BFE3F92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8B37B-A2A5-46F3-BC1A-E11ED1C1F95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15852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0E88B43C-6F75-B0B1-7D72-6825EE0EB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7DCE9A7C-A7CB-3B1B-6A44-246E42340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DBC2D21-B392-0A79-3032-2633E4302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BD1BF-39C2-41F9-978E-81E19F32CF9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96252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7">
            <a:extLst>
              <a:ext uri="{FF2B5EF4-FFF2-40B4-BE49-F238E27FC236}">
                <a16:creationId xmlns:a16="http://schemas.microsoft.com/office/drawing/2014/main" id="{BC84389F-4EB4-3786-0AC2-A5F704CE48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3360000" y="2400000"/>
            <a:ext cx="6480000" cy="1200000"/>
          </a:xfrm>
        </p:spPr>
        <p:txBody>
          <a:bodyPr anchor="b"/>
          <a:lstStyle>
            <a:lvl1pPr algn="l">
              <a:defRPr sz="3000">
                <a:solidFill>
                  <a:srgbClr val="0F3B61"/>
                </a:solidFill>
                <a:latin typeface="Corbel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3360000" y="3600000"/>
            <a:ext cx="6480000" cy="12000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5AC2C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de-AT" dirty="0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AD75DB4D-1645-74D0-3ABC-6E63019FA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99B63915-A00B-59CF-20CD-6D2B628C4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184" y="6335188"/>
            <a:ext cx="6720416" cy="3598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A959867B-80A0-36A1-1FBF-A666FD190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65ADA-7BBB-4C30-B13E-A80703958667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36776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997" y="480000"/>
            <a:ext cx="4080000" cy="1200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00000" y="480000"/>
            <a:ext cx="6912000" cy="528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80000" y="1680000"/>
            <a:ext cx="4080000" cy="40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3E44DFA-414B-3FC4-2175-CDAE179BD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A2DD5EF-5EFB-AF6D-6D8F-AEBF4AF81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A00254D-9AD4-02F7-AD54-B8526823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9FB0-F876-4F2B-B63B-9C600784E74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76387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4800601"/>
            <a:ext cx="7440000" cy="480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160000" y="720000"/>
            <a:ext cx="6720000" cy="3840000"/>
          </a:xfrm>
        </p:spPr>
        <p:txBody>
          <a:bodyPr rtlCol="0">
            <a:normAutofit/>
          </a:bodyPr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160000" y="5280000"/>
            <a:ext cx="7440000" cy="72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A933AEBA-C1C2-1A7A-C840-B1079B765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4D5DC90-A477-175A-8798-15BD7B28A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7D22146F-DCD7-23B5-A686-CBD31D613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6D3BB-D57A-4C3B-A628-940FC2307BF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05562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8">
            <a:extLst>
              <a:ext uri="{FF2B5EF4-FFF2-40B4-BE49-F238E27FC236}">
                <a16:creationId xmlns:a16="http://schemas.microsoft.com/office/drawing/2014/main" id="{92513E55-78A4-F53D-8F42-B9C5F8E1DDE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elplatzhalter 1">
            <a:extLst>
              <a:ext uri="{FF2B5EF4-FFF2-40B4-BE49-F238E27FC236}">
                <a16:creationId xmlns:a16="http://schemas.microsoft.com/office/drawing/2014/main" id="{E4E90483-C525-7292-D658-04BE98EB427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80486" y="480487"/>
            <a:ext cx="7920567" cy="112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de-AT" altLang="de-DE"/>
          </a:p>
        </p:txBody>
      </p:sp>
      <p:sp>
        <p:nvSpPr>
          <p:cNvPr id="1028" name="Textplatzhalter 2">
            <a:extLst>
              <a:ext uri="{FF2B5EF4-FFF2-40B4-BE49-F238E27FC236}">
                <a16:creationId xmlns:a16="http://schemas.microsoft.com/office/drawing/2014/main" id="{BFD065B0-06EF-E01E-31A8-B0DA79D8D3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80488" y="1799167"/>
            <a:ext cx="11231033" cy="396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de-AT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D56DEE-B520-B005-7B85-028C8CBC6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99084" y="6335188"/>
            <a:ext cx="1439333" cy="359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8FCAF0-8B9E-DAA6-E0BC-DC52C4ACD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39484" y="6335188"/>
            <a:ext cx="6720416" cy="359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5886AF-DF61-7D22-C103-C82D28946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533" y="6335188"/>
            <a:ext cx="719667" cy="359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9353CBC-62E1-4CA0-8882-1ACEE112CC5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88335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F3B61"/>
          </a:solidFill>
          <a:latin typeface="Corbel"/>
          <a:ea typeface="MS PGothic" pitchFamily="34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F3B61"/>
          </a:solidFill>
          <a:latin typeface="Corbel" pitchFamily="8" charset="0"/>
          <a:ea typeface="MS PGothic" pitchFamily="34" charset="-128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F3B61"/>
          </a:solidFill>
          <a:latin typeface="Corbel" pitchFamily="8" charset="0"/>
          <a:ea typeface="MS PGothic" pitchFamily="34" charset="-128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F3B61"/>
          </a:solidFill>
          <a:latin typeface="Corbel" pitchFamily="8" charset="0"/>
          <a:ea typeface="MS PGothic" pitchFamily="34" charset="-128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F3B61"/>
          </a:solidFill>
          <a:latin typeface="Corbel" pitchFamily="8" charset="0"/>
          <a:ea typeface="MS PGothic" pitchFamily="34" charset="-128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AC2C9"/>
          </a:solidFill>
          <a:latin typeface="Corbel"/>
          <a:ea typeface="MS PGothic" pitchFamily="34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5AC2C9"/>
          </a:solidFill>
          <a:latin typeface="Corbel"/>
          <a:ea typeface="MS PGothic" pitchFamily="34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AC2C9"/>
          </a:solidFill>
          <a:latin typeface="Corbel"/>
          <a:ea typeface="MS PGothic" pitchFamily="34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5AC2C9"/>
          </a:solidFill>
          <a:latin typeface="Corbel"/>
          <a:ea typeface="MS PGothic" pitchFamily="34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5AC2C9"/>
          </a:solidFill>
          <a:latin typeface="Corbel"/>
          <a:ea typeface="MS PGothic" pitchFamily="34" charset="-128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029500B-FC73-4E11-88D8-9A8368A20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CBAABA3-3209-4FF2-A671-7AA24A2DC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53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83C9B79-79E1-4475-A93A-9E68B18F9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4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B94C881-7D57-4C34-9289-F3F7C7AD4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2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CB96FD6-3111-4365-BF19-FA062D330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09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49A9C22-D3B8-4601-A5E5-33AA38895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47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CB6C3F7-F82E-48F4-804F-3943781FF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72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15A3B8D-DC40-435F-A9DC-04A9DB07D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B2A36E9-0D72-4282-A44E-80DFA22C8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9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0B7CA1C-F4DC-4CE1-AB08-3B7DFC679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00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C418C1D-2549-433A-AB5C-45C8F078D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54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1BAC38F-29FF-43B3-9EF1-000C9F8A4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11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F0373D9-0190-4D62-8042-5AC7F5723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59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84DDF33-4B10-4928-A190-EE29359B9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65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CA631A8-9E3B-4E4D-9EA9-78D00FF88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5186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ESPGHAN">
      <a:dk1>
        <a:sysClr val="windowText" lastClr="000000"/>
      </a:dk1>
      <a:lt1>
        <a:sysClr val="window" lastClr="FFFFFF"/>
      </a:lt1>
      <a:dk2>
        <a:srgbClr val="4F4F4E"/>
      </a:dk2>
      <a:lt2>
        <a:srgbClr val="E6E1E5"/>
      </a:lt2>
      <a:accent1>
        <a:srgbClr val="073D61"/>
      </a:accent1>
      <a:accent2>
        <a:srgbClr val="005C5C"/>
      </a:accent2>
      <a:accent3>
        <a:srgbClr val="2AC9CD"/>
      </a:accent3>
      <a:accent4>
        <a:srgbClr val="96D8B3"/>
      </a:accent4>
      <a:accent5>
        <a:srgbClr val="D4EB8D"/>
      </a:accent5>
      <a:accent6>
        <a:srgbClr val="E6E1E5"/>
      </a:accent6>
      <a:hlink>
        <a:srgbClr val="2AC9CD"/>
      </a:hlink>
      <a:folHlink>
        <a:srgbClr val="E6E1E5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Breitbild</PresentationFormat>
  <Paragraphs>31</Paragraphs>
  <Slides>15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Corbel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Baby with yellow eyes</dc:title>
  <dc:creator>Florence</dc:creator>
  <cp:lastModifiedBy>Berthold Koletzko</cp:lastModifiedBy>
  <cp:revision>114</cp:revision>
  <dcterms:created xsi:type="dcterms:W3CDTF">2021-10-15T16:14:41Z</dcterms:created>
  <dcterms:modified xsi:type="dcterms:W3CDTF">2024-01-21T20:47:54Z</dcterms:modified>
</cp:coreProperties>
</file>